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8" r:id="rId2"/>
    <p:sldId id="260" r:id="rId3"/>
    <p:sldId id="261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80" r:id="rId19"/>
    <p:sldId id="278" r:id="rId20"/>
    <p:sldId id="281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016158137311344E-2"/>
          <c:y val="0.12254815782743346"/>
          <c:w val="0.53355729834732168"/>
          <c:h val="0.7549036843451331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7.673974170005559E-4"/>
                  <c:y val="1.739255718595123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465849877862294E-2"/>
                  <c:y val="3.418133575376077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200131233595794E-2"/>
                  <c:y val="-2.337598425196850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высшее</c:v>
                </c:pt>
                <c:pt idx="1">
                  <c:v>среднее специальное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 b="1">
          <a:solidFill>
            <a:schemeClr val="bg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33CC"/>
              </a:solidFill>
            </c:spPr>
          </c:dPt>
          <c:dPt>
            <c:idx val="2"/>
            <c:bubble3D val="0"/>
            <c:spPr>
              <a:solidFill>
                <a:srgbClr val="00FF00"/>
              </a:solidFill>
            </c:spPr>
          </c:dPt>
          <c:dLbls>
            <c:dLbl>
              <c:idx val="0"/>
              <c:layout>
                <c:manualLayout>
                  <c:x val="1.2393980577500522E-3"/>
                  <c:y val="7.4104970455335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7804035924729539E-2"/>
                  <c:y val="4.17839228714741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0805397573785561E-2"/>
                  <c:y val="1.6952937087243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7668655264719056E-3"/>
                  <c:y val="-0.123645242980913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1 категория</c:v>
                </c:pt>
                <c:pt idx="1">
                  <c:v>СЗД</c:v>
                </c:pt>
                <c:pt idx="2">
                  <c:v>нет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</c:v>
                </c:pt>
                <c:pt idx="1">
                  <c:v>0.25</c:v>
                </c:pt>
                <c:pt idx="2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1067826558084113"/>
          <c:y val="0.36367382690302397"/>
          <c:w val="0.28932173441915893"/>
          <c:h val="0.27265234619395201"/>
        </c:manualLayout>
      </c:layout>
      <c:overlay val="0"/>
      <c:txPr>
        <a:bodyPr/>
        <a:lstStyle/>
        <a:p>
          <a:pPr>
            <a:defRPr sz="1800" b="1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 algn="ctr">
        <a:defRPr lang="ru-RU" sz="1800" b="0" i="0" u="none" strike="noStrike" kern="1200" baseline="0">
          <a:solidFill>
            <a:prstClr val="black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EE64574-B992-43C5-BA7C-2DEB40A08AF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75D79BC-E0F6-4FA9-BA82-27BE7597DAD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ulibka6@mail.ru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13" Type="http://schemas.openxmlformats.org/officeDocument/2006/relationships/image" Target="../media/image73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12" Type="http://schemas.openxmlformats.org/officeDocument/2006/relationships/image" Target="../media/image72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png"/><Relationship Id="rId14" Type="http://schemas.openxmlformats.org/officeDocument/2006/relationships/image" Target="../media/image7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jpeg"/><Relationship Id="rId11" Type="http://schemas.openxmlformats.org/officeDocument/2006/relationships/image" Target="../media/image84.jpeg"/><Relationship Id="rId5" Type="http://schemas.openxmlformats.org/officeDocument/2006/relationships/image" Target="../media/image78.jpeg"/><Relationship Id="rId10" Type="http://schemas.openxmlformats.org/officeDocument/2006/relationships/image" Target="../media/image83.jpeg"/><Relationship Id="rId4" Type="http://schemas.openxmlformats.org/officeDocument/2006/relationships/image" Target="../media/image77.jpeg"/><Relationship Id="rId9" Type="http://schemas.openxmlformats.org/officeDocument/2006/relationships/image" Target="../media/image8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Публичный доклад заведующего Муниципального бюджетного дошкольного образовательного учреждения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«Детский сад общеразвивающего вида № 6 «Улыбка»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Зеленодольского муниципального района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Татарстан»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Дашевской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Лилии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Витальевны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3" name="Рисунок 2" descr="C:\Users\МБДОУ №6\Desktop\IMG_20200818_12444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068960"/>
            <a:ext cx="4682644" cy="36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103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cs typeface="Times New Roman" pitchFamily="18" charset="0"/>
              </a:rPr>
              <a:t>Функционирует с  февраля 1982 года</a:t>
            </a:r>
            <a: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Адрес: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422551, Россия,  Республика Татарстан,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город Зеленодольск,  улица Столичная,  дом 22а,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телефон (факс)  8(84371)32294, электронная почта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ulibka6@mail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ru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Режим работы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пятидневное пребывание с понедельника по пятницу с 6.30 до 18.30 часов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Организационно-правовая форма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муниципальное бюджетное учреждение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Вид: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детский сад общеразвивающего вида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Лицензия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осуществление образовательной деятельности  №4902 от 27 марта 2013 года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Устав:</a:t>
            </a: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утвержден Постановлением Исполнительного комитета ЗМР РТ 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2395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 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октября 2021 года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9593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МБДОУ №6\Desktop\IMG_20200820_15025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816540"/>
            <a:ext cx="2592288" cy="190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 descr="J:\фото кабинеты август 2020\IMG_20200825_1611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8640"/>
            <a:ext cx="26882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МБДОУ №6\Desktop\IMG_20200820_15064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699" y="4440429"/>
            <a:ext cx="2718301" cy="227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J:\фото  комната пдд 2020\IMG_20201208_1010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875" y="2276872"/>
            <a:ext cx="268829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МБДОУ №6\Desktop\фото и статья в газету июлб 2020\IMG-20200721-WA001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301" y="2276872"/>
            <a:ext cx="1368152" cy="190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 descr="J:\фото семинар зав 24.08.2020\IMG-20200824-WA001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8" y="4816540"/>
            <a:ext cx="2512186" cy="188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598" y="4941168"/>
            <a:ext cx="7940270" cy="914400"/>
          </a:xfrm>
        </p:spPr>
        <p:txBody>
          <a:bodyPr/>
          <a:lstStyle/>
          <a:p>
            <a:pPr lvl="0" defTabSz="457200">
              <a:spcAft>
                <a:spcPts val="600"/>
              </a:spcAft>
            </a:pPr>
            <a: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>Развивающая </a:t>
            </a:r>
            <a: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  <a:t>предметно-пространственная </a:t>
            </a:r>
            <a: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>среда</a:t>
            </a:r>
            <a:b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10 групповых помещений (из  них 4 со спальными комнатами)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музыкальный зал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физкультурный зал 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комната народного быта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комната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природы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комната безопасного поведения на дороге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комната логопеда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выставочный холл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прогулочные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участки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экотропа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«От улыбке станет всем светлей!»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площадка с дорожной разметкой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спортивная площадка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цветники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/>
          </a:p>
        </p:txBody>
      </p:sp>
      <p:pic>
        <p:nvPicPr>
          <p:cNvPr id="7" name="Рисунок 6" descr="C:\Users\МБДОУ №6\Desktop\IMG_20200820_150408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788977"/>
            <a:ext cx="2448273" cy="1903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952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МБДОУ №6\Desktop\IMG-20210428-WA0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791" y="4869160"/>
            <a:ext cx="3096344" cy="150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876800"/>
            <a:ext cx="8069520" cy="914400"/>
          </a:xfrm>
        </p:spPr>
        <p:txBody>
          <a:bodyPr/>
          <a:lstStyle/>
          <a:p>
            <a: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  <a:t>Функционирует 10 возрастных </a:t>
            </a:r>
            <a:r>
              <a:rPr lang="ru-RU" sz="2400" b="1" dirty="0" smtClean="0">
                <a:solidFill>
                  <a:srgbClr val="92D050"/>
                </a:solidFill>
                <a:cs typeface="Times New Roman" pitchFamily="18" charset="0"/>
              </a:rPr>
              <a:t>групп</a:t>
            </a: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723504"/>
              </p:ext>
            </p:extLst>
          </p:nvPr>
        </p:nvGraphicFramePr>
        <p:xfrm>
          <a:off x="1524000" y="1124744"/>
          <a:ext cx="5928320" cy="324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8320"/>
              </a:tblGrid>
              <a:tr h="4048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2020-2021 учебный </a:t>
                      </a:r>
                      <a:r>
                        <a:rPr lang="ru-RU" baseline="0" dirty="0" smtClean="0"/>
                        <a:t> год</a:t>
                      </a:r>
                      <a:endParaRPr lang="ru-RU" dirty="0"/>
                    </a:p>
                  </a:txBody>
                  <a:tcPr/>
                </a:tc>
              </a:tr>
              <a:tr h="404872"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 258 детей</a:t>
                      </a:r>
                      <a:endParaRPr lang="ru-RU" dirty="0"/>
                    </a:p>
                  </a:txBody>
                  <a:tcPr/>
                </a:tc>
              </a:tr>
              <a:tr h="404872">
                <a:tc>
                  <a:txBody>
                    <a:bodyPr/>
                    <a:lstStyle/>
                    <a:p>
                      <a:r>
                        <a:rPr lang="ru-RU" dirty="0" smtClean="0"/>
                        <a:t>1 группа раннего возраста (1 группа) </a:t>
                      </a:r>
                      <a:endParaRPr lang="ru-RU" dirty="0"/>
                    </a:p>
                  </a:txBody>
                  <a:tcPr/>
                </a:tc>
              </a:tr>
              <a:tr h="404872">
                <a:tc>
                  <a:txBody>
                    <a:bodyPr/>
                    <a:lstStyle/>
                    <a:p>
                      <a:r>
                        <a:rPr lang="ru-RU" dirty="0" smtClean="0"/>
                        <a:t>младшая группа (1 группа)</a:t>
                      </a:r>
                      <a:endParaRPr lang="ru-RU" dirty="0"/>
                    </a:p>
                  </a:txBody>
                  <a:tcPr/>
                </a:tc>
              </a:tr>
              <a:tr h="404872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средняя</a:t>
                      </a:r>
                      <a:r>
                        <a:rPr lang="ru-RU" baseline="0" dirty="0" smtClean="0"/>
                        <a:t> группа (3 группы) </a:t>
                      </a:r>
                      <a:endParaRPr lang="ru-RU" dirty="0"/>
                    </a:p>
                  </a:txBody>
                  <a:tcPr/>
                </a:tc>
              </a:tr>
              <a:tr h="404872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старшая группа (2 группы) </a:t>
                      </a:r>
                      <a:endParaRPr lang="ru-RU" dirty="0"/>
                    </a:p>
                  </a:txBody>
                  <a:tcPr/>
                </a:tc>
              </a:tr>
              <a:tr h="404872">
                <a:tc>
                  <a:txBody>
                    <a:bodyPr/>
                    <a:lstStyle/>
                    <a:p>
                      <a:r>
                        <a:rPr lang="ru-RU" dirty="0" smtClean="0"/>
                        <a:t>подготовительная группа к школе (2 группы) </a:t>
                      </a:r>
                      <a:endParaRPr lang="ru-RU" dirty="0"/>
                    </a:p>
                  </a:txBody>
                  <a:tcPr/>
                </a:tc>
              </a:tr>
              <a:tr h="406256">
                <a:tc>
                  <a:txBody>
                    <a:bodyPr/>
                    <a:lstStyle/>
                    <a:p>
                      <a:r>
                        <a:rPr lang="ru-RU" dirty="0" smtClean="0"/>
                        <a:t>группа компенсирующей направленности (1 группа)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C:\Users\МБДОУ №6\Desktop\IMG-20210429-WA00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20688"/>
            <a:ext cx="2448272" cy="268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БДОУ №6\Desktop\IMG-20210429-WA0023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314268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МБДОУ №6\Desktop\IMG-20210427-WA007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7" y="4314268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80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7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kern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управления Учреждения</a:t>
            </a:r>
            <a:br>
              <a:rPr lang="ru-RU" sz="2400" b="1" kern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610994"/>
              </p:ext>
            </p:extLst>
          </p:nvPr>
        </p:nvGraphicFramePr>
        <p:xfrm>
          <a:off x="1043608" y="1400584"/>
          <a:ext cx="7272808" cy="4908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2808"/>
              </a:tblGrid>
              <a:tr h="4442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Министерство образования и науки Республики Татарстан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102829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Исполнительный комитет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Зеленодольского муниципального района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Республики Татарстан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Управление Образования  Исполнительного  комитета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Зеленодольского муниципального района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Республики Татарстан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Муниципальное бюджетное дошкольное образовательное учреждение «Детский сад общеразвивающего вида № 6 «Улыбка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Зеленодольского муниципального района Республики Татарстан»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Заведующий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Дашевская Лилия Витальевна</a:t>
                      </a:r>
                      <a:b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стаж работы 30 лет</a:t>
                      </a:r>
                      <a:b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данной должности 5 лет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06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114791"/>
              </p:ext>
            </p:extLst>
          </p:nvPr>
        </p:nvGraphicFramePr>
        <p:xfrm>
          <a:off x="755576" y="620688"/>
          <a:ext cx="7488832" cy="5819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1872208"/>
                <a:gridCol w="1872208"/>
                <a:gridCol w="1872208"/>
              </a:tblGrid>
              <a:tr h="194421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Старший воспитатель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Фасхиева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Светлана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Фердусовна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квалификационная категория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стаж работы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31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год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данной должности 23 года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Старшая медсестра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Агабабаева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Ольга Александровна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высшая квалификационная категория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стаж работы 24  года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данной должности 15 лет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Заместитель заведующего по АХЧ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Клемешова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Евгения Геннадьевна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стаж работы 17лет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данной должности  7лет</a:t>
                      </a:r>
                    </a:p>
                    <a:p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424761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специалисты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воспитатели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МОП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ВОП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42066">
                <a:tc>
                  <a:txBody>
                    <a:bodyPr/>
                    <a:lstStyle/>
                    <a:p>
                      <a:r>
                        <a:rPr lang="ru-RU" sz="120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Воспитатель по обучению </a:t>
                      </a:r>
                      <a:br>
                        <a:rPr lang="ru-RU" sz="120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татарскому языку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Рахманова</a:t>
                      </a:r>
                      <a:r>
                        <a:rPr lang="ru-RU" sz="12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Гульнара </a:t>
                      </a:r>
                      <a:r>
                        <a:rPr lang="ru-RU" sz="1200" baseline="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Зофаровна</a:t>
                      </a:r>
                      <a:endParaRPr lang="ru-RU" sz="1200" baseline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1квалификационная категория</a:t>
                      </a:r>
                    </a:p>
                    <a:p>
                      <a:r>
                        <a:rPr lang="ru-RU" sz="1200" i="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Музыкальный руководитель</a:t>
                      </a:r>
                      <a:br>
                        <a:rPr lang="ru-RU" sz="1200" i="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Морева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Лидия Михайловна</a:t>
                      </a:r>
                      <a:b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квалификационная категория</a:t>
                      </a:r>
                    </a:p>
                    <a:p>
                      <a:r>
                        <a:rPr lang="ru-RU" sz="120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Учитель-логопед</a:t>
                      </a:r>
                    </a:p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Потапова Екатерина</a:t>
                      </a:r>
                    </a:p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Владимировна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квалификационная категория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Воспитателей -  </a:t>
                      </a:r>
                      <a:r>
                        <a:rPr lang="ru-RU" sz="1200" i="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br>
                        <a:rPr lang="ru-RU" sz="1200" i="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i="1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i="1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2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402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  <a:t>Образовательный уровень </a:t>
            </a:r>
            <a:r>
              <a:rPr lang="ru-RU" sz="2400" b="1" dirty="0" smtClean="0">
                <a:solidFill>
                  <a:srgbClr val="92D050"/>
                </a:solidFill>
                <a:cs typeface="Times New Roman" pitchFamily="18" charset="0"/>
              </a:rPr>
              <a:t>педагогов</a:t>
            </a:r>
            <a:br>
              <a:rPr lang="ru-RU" sz="2400" b="1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cs typeface="Times New Roman" pitchFamily="18" charset="0"/>
              </a:rPr>
              <a:t>Квалификационный уровень педагогов</a:t>
            </a:r>
            <a:br>
              <a:rPr lang="ru-RU" sz="2400" b="1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cs typeface="Times New Roman" pitchFamily="18" charset="0"/>
              </a:rPr>
            </a:br>
            <a:endParaRPr lang="ru-RU" sz="2400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599820208"/>
              </p:ext>
            </p:extLst>
          </p:nvPr>
        </p:nvGraphicFramePr>
        <p:xfrm>
          <a:off x="1907704" y="1124744"/>
          <a:ext cx="5184576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95545056"/>
              </p:ext>
            </p:extLst>
          </p:nvPr>
        </p:nvGraphicFramePr>
        <p:xfrm>
          <a:off x="1835696" y="3501008"/>
          <a:ext cx="5256584" cy="359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874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  <a:t>Социальная активность и </a:t>
            </a:r>
            <a: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>партнерство</a:t>
            </a:r>
            <a:br>
              <a:rPr lang="ru-RU" sz="2400" b="1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dirty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7848872" cy="5289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514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u="sng" dirty="0">
                <a:effectLst/>
              </a:rPr>
              <a:t>Предметом </a:t>
            </a:r>
            <a:r>
              <a:rPr lang="ru-RU" sz="1800" b="1" u="sng" dirty="0" smtClean="0">
                <a:effectLst/>
              </a:rPr>
              <a:t>    деятельности </a:t>
            </a:r>
            <a:r>
              <a:rPr lang="ru-RU" sz="1800" dirty="0">
                <a:effectLst/>
              </a:rPr>
              <a:t>Учреждения является оказание населению услуг по предоставлению образования по образовательной программе дошкольного образования, по присмотру и уходу за детьми. В ходе осуществлений указанной деятельности Учреждение реализует конституционное право граждан Российской Федерации на получение общедоступного и бесплатного дошкольного образования в интересах человека, семьи, общества и государства; обеспечивает охрану и укрепление здоровья, и создание благоприятных условий для разностороннего развития личности.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r>
              <a:rPr lang="ru-RU" sz="1800" b="1" u="sng" dirty="0" smtClean="0">
                <a:effectLst/>
              </a:rPr>
              <a:t>Основными    целями     </a:t>
            </a:r>
            <a:r>
              <a:rPr lang="ru-RU" sz="1800" b="1" u="sng" dirty="0">
                <a:effectLst/>
              </a:rPr>
              <a:t>деятельности </a:t>
            </a:r>
            <a:r>
              <a:rPr lang="ru-RU" sz="1800" dirty="0">
                <a:effectLst/>
              </a:rPr>
              <a:t>Учреждения являются:</a:t>
            </a:r>
            <a:br>
              <a:rPr lang="ru-RU" sz="1800" dirty="0">
                <a:effectLst/>
              </a:rPr>
            </a:br>
            <a:r>
              <a:rPr lang="ru-RU" sz="1800" dirty="0" smtClean="0">
                <a:effectLst/>
              </a:rPr>
              <a:t>-образовательная </a:t>
            </a:r>
            <a:r>
              <a:rPr lang="ru-RU" sz="1800" dirty="0">
                <a:effectLst/>
              </a:rPr>
              <a:t>деятельность по образовательным программам дошкольного образования,</a:t>
            </a:r>
            <a:br>
              <a:rPr lang="ru-RU" sz="1800" dirty="0">
                <a:effectLst/>
              </a:rPr>
            </a:br>
            <a:r>
              <a:rPr lang="ru-RU" sz="1800" dirty="0" smtClean="0">
                <a:effectLst/>
              </a:rPr>
              <a:t>-осуществление </a:t>
            </a:r>
            <a:r>
              <a:rPr lang="ru-RU" sz="1800" dirty="0">
                <a:effectLst/>
              </a:rPr>
              <a:t>комплекса мероприятий по присмотру и уходу за детьми.</a:t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98602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869160"/>
            <a:ext cx="7543800" cy="9144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92D050"/>
                </a:solidFill>
                <a:cs typeface="Times New Roman" pitchFamily="18" charset="0"/>
              </a:rPr>
              <a:t>Программное обеспечение</a:t>
            </a:r>
            <a:br>
              <a:rPr lang="ru-RU" sz="2400" b="1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92D050"/>
                </a:solidFill>
                <a:cs typeface="Times New Roman" pitchFamily="18" charset="0"/>
              </a:rPr>
            </a:b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320204"/>
              </p:ext>
            </p:extLst>
          </p:nvPr>
        </p:nvGraphicFramePr>
        <p:xfrm>
          <a:off x="755576" y="764704"/>
          <a:ext cx="7632848" cy="5905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2848"/>
              </a:tblGrid>
              <a:tr h="47983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Программы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5280804"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Инновационная программа   дошкольного образования «От рождения до школы» под редакцией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Н.Е.Вераксы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Т.С.Комаровой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Э.Ф.Дорофеевой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algn="just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-Основная образовательная программа  дошкольного образования муниципального бюджетного дошкольного образовательного учреждения «Детский сад  общеразвивающего вида № 6 «Улыбка» Зеленодольского муниципального района Республики Татарстан»;</a:t>
                      </a:r>
                    </a:p>
                    <a:p>
                      <a:pPr algn="just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-Примерная адаптированная основная образовательная программа дошкольного образования детей с  тяжелыми нарушениями речи;</a:t>
                      </a:r>
                    </a:p>
                    <a:p>
                      <a:pPr algn="just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-Адаптированная основная образовательная программа дошкольного образования детей с тяжелыми нарушениями речи Муниципального бюджетного дошкольного образовательного учреждения «Детский сад общеразвивающего  вида № 6 «Улыбка» Зеленодольского муниципального района Республики Татарстан»;</a:t>
                      </a:r>
                    </a:p>
                    <a:p>
                      <a:pPr algn="just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-Примерная адаптированная основная образовательная программа дошкольного образования детей с задержкой психического развития;</a:t>
                      </a:r>
                    </a:p>
                    <a:p>
                      <a:pPr algn="just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-Адаптированная основная образовательная программа дошкольного образования детей с задержкой психического развития Муниципального бюджетного дошкольного образовательного учреждения «Детский сад общеразвивающего  вида № 6 «Улыбка» Зеленодольского муниципального района Республики Татарстан»;</a:t>
                      </a:r>
                    </a:p>
                    <a:p>
                      <a:pPr algn="just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-Учеб</a:t>
                      </a:r>
                      <a:r>
                        <a:rPr lang="tt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о-методический комплект «</a:t>
                      </a:r>
                      <a:r>
                        <a:rPr lang="tt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Говорим по-татарски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r>
                        <a:rPr lang="tt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обучения русскоязычных детей татарскому языку в детском саду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З.М.Зарипова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Р.К.Кидрячева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Р.С.Исаева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-Региональная образовательная программа дошкольного образования «</a:t>
                      </a:r>
                      <a:r>
                        <a:rPr lang="tt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Сөенеч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– «Радость познания»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Р.К.Шаехова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algn="just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-Рабочая программа воспитания Муниципального бюджетного дошкольного образовательного учреждения «Детский сад общеразвивающего  вида № 6 «Улыбка» Зеленодольского муниципального района Республики Татарстан».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64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876800"/>
            <a:ext cx="5112568" cy="1432520"/>
          </a:xfrm>
        </p:spPr>
        <p:txBody>
          <a:bodyPr/>
          <a:lstStyle/>
          <a:p>
            <a:pPr algn="ctr"/>
            <a:r>
              <a:rPr lang="ru-RU" sz="2400" b="1" kern="0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>Участие </a:t>
            </a:r>
            <a:r>
              <a:rPr lang="ru-RU" sz="2400" b="1" kern="0" dirty="0">
                <a:solidFill>
                  <a:srgbClr val="92D050"/>
                </a:solidFill>
                <a:effectLst/>
                <a:cs typeface="Times New Roman" pitchFamily="18" charset="0"/>
              </a:rPr>
              <a:t>в мероприятиях, презентующих опыт педагогов </a:t>
            </a:r>
            <a:br>
              <a:rPr lang="ru-RU" sz="2400" b="1" kern="0" dirty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2400" b="1" kern="0" dirty="0">
                <a:solidFill>
                  <a:srgbClr val="92D050"/>
                </a:solidFill>
                <a:effectLst/>
                <a:cs typeface="Times New Roman" pitchFamily="18" charset="0"/>
              </a:rPr>
              <a:t>на базе </a:t>
            </a:r>
            <a:r>
              <a:rPr lang="ru-RU" sz="2400" b="1" kern="0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>Учреждени</a:t>
            </a:r>
            <a:r>
              <a:rPr lang="ru-RU" sz="2400" b="1" kern="0" dirty="0">
                <a:solidFill>
                  <a:srgbClr val="92D050"/>
                </a:solidFill>
                <a:effectLst/>
                <a:cs typeface="Times New Roman" pitchFamily="18" charset="0"/>
              </a:rPr>
              <a:t>я</a:t>
            </a:r>
            <a:r>
              <a:rPr lang="ru-RU" sz="2400" b="1" kern="0" dirty="0" smtClean="0">
                <a:solidFill>
                  <a:srgbClr val="92D050"/>
                </a:solidFill>
                <a:effectLst/>
                <a:cs typeface="Times New Roman" pitchFamily="18" charset="0"/>
              </a:rPr>
              <a:t/>
            </a:r>
            <a:br>
              <a:rPr lang="ru-RU" sz="2400" b="1" kern="0" dirty="0" smtClean="0">
                <a:solidFill>
                  <a:srgbClr val="92D050"/>
                </a:solidFill>
                <a:effectLst/>
                <a:cs typeface="Times New Roman" pitchFamily="18" charset="0"/>
              </a:rPr>
            </a:br>
            <a:r>
              <a:rPr lang="ru-RU" sz="1200" dirty="0">
                <a:effectLst/>
              </a:rPr>
              <a:t>-</a:t>
            </a:r>
            <a:r>
              <a:rPr lang="ru-RU" sz="1200" b="1" dirty="0">
                <a:effectLst/>
              </a:rPr>
              <a:t>Августовское совещание работников образования и науки   Зеленодольского муниципального района Республики Татарстан секция заведующих дошкольными образовательными учреждениями по теме: «Организационно-методическое обеспечение системы повышение квалификации педагогического коллектива. Дифференцированный подход к воспитанникам как средство их индивидуализации</a:t>
            </a:r>
            <a:r>
              <a:rPr lang="ru-RU" sz="1200" b="1" dirty="0" smtClean="0">
                <a:effectLst/>
              </a:rPr>
              <a:t>».</a:t>
            </a:r>
            <a:br>
              <a:rPr lang="ru-RU" sz="1200" b="1" dirty="0" smtClean="0">
                <a:effectLst/>
              </a:rPr>
            </a:br>
            <a:r>
              <a:rPr lang="ru-RU" sz="1200" b="1" dirty="0">
                <a:effectLst/>
              </a:rPr>
              <a:t/>
            </a:r>
            <a:br>
              <a:rPr lang="ru-RU" sz="1200" b="1" dirty="0">
                <a:effectLst/>
              </a:rPr>
            </a:br>
            <a:r>
              <a:rPr lang="ru-RU" sz="1200" b="1" dirty="0">
                <a:effectLst/>
              </a:rPr>
              <a:t>- Муниципальный семинар онлайн-платформе ZOOM МБДОУ «Детский сад общеразвивающего вида № 6 «Улыбка» ЗМР РТ для инструкторов по физической культуре и воспитателей дошкольных           образовательных учреждений  Зеленодольского муниципального района Республики Татарстан на тему: «Организация активного отдыха воспитанников в дошкольном образовательном учреждении</a:t>
            </a:r>
            <a:r>
              <a:rPr lang="ru-RU" sz="1200" b="1" dirty="0" smtClean="0">
                <a:effectLst/>
              </a:rPr>
              <a:t>». </a:t>
            </a:r>
            <a:br>
              <a:rPr lang="ru-RU" sz="1200" b="1" dirty="0" smtClean="0">
                <a:effectLst/>
              </a:rPr>
            </a:br>
            <a:r>
              <a:rPr lang="ru-RU" sz="1200" b="1" dirty="0" smtClean="0">
                <a:effectLst/>
              </a:rPr>
              <a:t/>
            </a:r>
            <a:br>
              <a:rPr lang="ru-RU" sz="1200" b="1" dirty="0" smtClean="0">
                <a:effectLst/>
              </a:rPr>
            </a:br>
            <a:r>
              <a:rPr lang="ru-RU" sz="1200" b="1" dirty="0" smtClean="0">
                <a:effectLst/>
              </a:rPr>
              <a:t>-</a:t>
            </a:r>
            <a:r>
              <a:rPr lang="ru-RU" sz="1200" b="1" dirty="0">
                <a:effectLst/>
              </a:rPr>
              <a:t>Круглый стол для учителей  начальных классов МБОУ СОШ №7 «Подготовка детей к школьному обучению</a:t>
            </a:r>
            <a:r>
              <a:rPr lang="ru-RU" sz="1200" b="1" dirty="0" smtClean="0">
                <a:effectLst/>
              </a:rPr>
              <a:t>».</a:t>
            </a:r>
            <a:br>
              <a:rPr lang="ru-RU" sz="1200" b="1" dirty="0" smtClean="0">
                <a:effectLst/>
              </a:rPr>
            </a:br>
            <a:r>
              <a:rPr lang="ru-RU" sz="1200" b="1" dirty="0" smtClean="0">
                <a:effectLst/>
              </a:rPr>
              <a:t/>
            </a:r>
            <a:br>
              <a:rPr lang="ru-RU" sz="1200" b="1" dirty="0" smtClean="0">
                <a:effectLst/>
              </a:rPr>
            </a:br>
            <a:r>
              <a:rPr lang="ru-RU" sz="1200" b="1" dirty="0" smtClean="0">
                <a:effectLst/>
              </a:rPr>
              <a:t>-</a:t>
            </a:r>
            <a:r>
              <a:rPr lang="ru-RU" sz="1200" b="1" dirty="0">
                <a:effectLst/>
              </a:rPr>
              <a:t>Муниципальный семинар на онлайн-платформе ZOOM   МБДОУ «Детский сад общеразвивающего вида № 6 «Улыбка» ЗМР РТ  для  воспитателей по обучению  детей татарскому языку   дошкольных образовательных учреждений Зеленодольского муниципального района   Республики Татарстан     по теме «Условия для духовно – нравственного развития детей дошкольного возраста, через построение целостного педагогического процесса</a:t>
            </a:r>
            <a:r>
              <a:rPr lang="ru-RU" sz="1200" b="1" dirty="0" smtClean="0">
                <a:effectLst/>
              </a:rPr>
              <a:t>».</a:t>
            </a:r>
            <a:endParaRPr lang="ru-RU" sz="1200" b="1" dirty="0">
              <a:effectLst/>
            </a:endParaRPr>
          </a:p>
        </p:txBody>
      </p:sp>
      <p:pic>
        <p:nvPicPr>
          <p:cNvPr id="1029" name="Picture 5" descr="C:\Users\МБДОУ №6\Desktop\IMG-20200824-WA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036" y="1938775"/>
            <a:ext cx="2332916" cy="138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МБДОУ №6\Desktop\2программ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312" y="3058641"/>
            <a:ext cx="1872984" cy="180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МБДОУ №6\Desktop\IMG-20200824-WA0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626" y="620688"/>
            <a:ext cx="2234112" cy="163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БДОУ №6\Desktop\IMG-20211207-WA00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501007"/>
            <a:ext cx="1698415" cy="164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МБДОУ №6\Desktop\программа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328" y="4806875"/>
            <a:ext cx="1700032" cy="190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75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5666968" cy="1072480"/>
          </a:xfrm>
        </p:spPr>
        <p:txBody>
          <a:bodyPr/>
          <a:lstStyle/>
          <a:p>
            <a:r>
              <a:rPr lang="ru-RU" sz="1600" b="1" dirty="0" smtClean="0"/>
              <a:t>На </a:t>
            </a:r>
            <a:r>
              <a:rPr lang="ru-RU" sz="1600" b="1" dirty="0"/>
              <a:t>базе Зеленодольского филиала ЧОУ ВО «Казанский инновационный университет имени </a:t>
            </a:r>
            <a:r>
              <a:rPr lang="ru-RU" sz="1600" b="1" dirty="0" err="1"/>
              <a:t>В.Г.Тимирясова</a:t>
            </a:r>
            <a:r>
              <a:rPr lang="ru-RU" sz="1600" b="1" dirty="0" smtClean="0"/>
              <a:t>:</a:t>
            </a:r>
            <a:br>
              <a:rPr lang="ru-RU" sz="1600" b="1" dirty="0" smtClean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dirty="0"/>
              <a:t>-Региональный обучающий семинар-практикум для слушателей курсов профессиональной  переподготовки  Зеленодольского филиала ЧОУ ВО «Казанский инновационный университет имени </a:t>
            </a:r>
            <a:r>
              <a:rPr lang="ru-RU" sz="1600" dirty="0" err="1"/>
              <a:t>В.Г.Тимирясова</a:t>
            </a:r>
            <a:r>
              <a:rPr lang="ru-RU" sz="1600" dirty="0"/>
              <a:t> на тему: «Формы взаимодействия педагогов ДОО и родителей в развитии  ребенка</a:t>
            </a:r>
            <a:r>
              <a:rPr lang="ru-RU" sz="1600" dirty="0" smtClean="0"/>
              <a:t>».</a:t>
            </a:r>
            <a:br>
              <a:rPr lang="ru-RU" sz="1600" dirty="0" smtClean="0"/>
            </a:b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-</a:t>
            </a:r>
            <a:r>
              <a:rPr lang="ru-RU" sz="1600" dirty="0"/>
              <a:t>Региональный обучающий семинар-практикум для слушателей курсов профессиональной  переподготовки  Зеленодольского филиала ЧОУ ВО «Казанский инновационный университет имени </a:t>
            </a:r>
            <a:r>
              <a:rPr lang="ru-RU" sz="1600" dirty="0" err="1"/>
              <a:t>В.Г.Тимирясова</a:t>
            </a:r>
            <a:r>
              <a:rPr lang="ru-RU" sz="1600" dirty="0"/>
              <a:t> на тему: «Планирование и организация системы  взаимодействия с семьей</a:t>
            </a:r>
            <a:r>
              <a:rPr lang="ru-RU" sz="1600" dirty="0" smtClean="0"/>
              <a:t>».</a:t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В </a:t>
            </a:r>
            <a:r>
              <a:rPr lang="ru-RU" sz="1600" dirty="0" smtClean="0"/>
              <a:t>10  </a:t>
            </a:r>
            <a:r>
              <a:rPr lang="ru-RU" sz="1600" dirty="0"/>
              <a:t>муниципальных мероприятиях приняли активное участие на базе других </a:t>
            </a:r>
            <a:r>
              <a:rPr lang="ru-RU" sz="1600" dirty="0" smtClean="0"/>
              <a:t>ДОО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944252"/>
            <a:ext cx="4572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 algn="just" defTabSz="457200"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Tx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R="0" lvl="0" algn="just" defTabSz="457200"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Tx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МБДОУ №6\Desktop\IMG-20210603-WA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507640"/>
            <a:ext cx="2077817" cy="207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МБДОУ №6\Desktop\3программв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827" y="241121"/>
            <a:ext cx="1883703" cy="2395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МБДОУ №6\Desktop\4программ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361" y="4247606"/>
            <a:ext cx="1861509" cy="238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8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876800"/>
            <a:ext cx="5472608" cy="914400"/>
          </a:xfrm>
        </p:spPr>
        <p:txBody>
          <a:bodyPr/>
          <a:lstStyle/>
          <a:p>
            <a: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>Участие педагогов в конкурсах различного </a:t>
            </a: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>уровня</a:t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-Бердникова  М.Н.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победитель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3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место 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муниципальном этапе республиканского конкурса «Воспитатель года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2021»</a:t>
            </a:r>
            <a: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026" name="Picture 2" descr="C:\Users\МБДОУ №6\Desktop\грамоты и дипломы 2020 осень\борисов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556" y="4805935"/>
            <a:ext cx="2400047" cy="169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МБДОУ №6\Desktop\грамоты и дипломы 2020 осень\венер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941" y="2530376"/>
            <a:ext cx="2433623" cy="1720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БДОУ №6\Desktop\грамоты и дипломы 2020 осень\гулнара патриоты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93" y="2852936"/>
            <a:ext cx="2068430" cy="292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МБДОУ №6\Desktop\грамоты и дипломы 2020 осень\гульнар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763" y="4415513"/>
            <a:ext cx="1493283" cy="211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МБДОУ №6\Desktop\грамоты и дипломы 2020 осень\оля спорт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907" y="4411273"/>
            <a:ext cx="1493059" cy="211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МБДОУ №6\Desktop\IMG_20201225_10175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66585"/>
            <a:ext cx="2321486" cy="270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4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>Участие воспитанников в конкурсном движении</a:t>
            </a:r>
            <a:r>
              <a:rPr lang="en-US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026" name="Picture 2" descr="C:\Users\МБДОУ №6\Desktop\грамоты и дипломы 2020 осень\Астаханцев Святослав Детский сад 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48" y="1255389"/>
            <a:ext cx="1801432" cy="254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6A233~1\AppData\Local\Temp\Rar$DIa0.291\Агабабаева Вероника,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696" y="1272366"/>
            <a:ext cx="1801140" cy="254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6A233~1\AppData\Local\Temp\Rar$DIa0.843\Юсупова Рамина,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073" y="1238410"/>
            <a:ext cx="1813143" cy="256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МБДОУ №6\Desktop\грамоты и дипломы 2020 осень\гр.4 мой папа....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255388"/>
            <a:ext cx="1800200" cy="254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МБДОУ №6\Desktop\грамоты и дипломы 2020 осень\гр.9 мой папа.......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68" y="4077072"/>
            <a:ext cx="1808212" cy="255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МБДОУ №6\Desktop\грамоты и дипломы 2020 осень\гр9 мой папа....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696" y="4038855"/>
            <a:ext cx="1792221" cy="253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6A233~1\AppData\Local\Temp\Rar$DIa0.760\Мурахова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073" y="4049632"/>
            <a:ext cx="1813143" cy="256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6A233~1\AppData\Local\Temp\Rar$DIa0.165\Юсупов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29919"/>
            <a:ext cx="1800200" cy="254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8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>Безопасное поведение на </a:t>
            </a: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>дороге</a:t>
            </a:r>
            <a:r>
              <a:rPr lang="en-US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148" name="Picture 4" descr="C:\Users\МБДОУ №6\Desktop\грамоты и дипломы 2020 осень\ЭмильГ.  безопасность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188" y="979604"/>
            <a:ext cx="1633678" cy="230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МБДОУ №6\Desktop\грамоты и дипломы 2020 осень\Ясмина безопасность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081" y="2513274"/>
            <a:ext cx="1671785" cy="236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I:\фото пдд август 2020\IMG-20200828-WA002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46" y="4005064"/>
            <a:ext cx="3080810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I:\фото пдд август 2020\IMG-20200901-WA000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585" y="4005064"/>
            <a:ext cx="2880320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МБДОУ №6\Desktop\фото пдд\IMG_20201208_10102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332" y="1160151"/>
            <a:ext cx="2880320" cy="214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0" name="Picture 6" descr="C:\Users\МБДОУ №6\Desktop\IMG-20210820-WA000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0151"/>
            <a:ext cx="2940180" cy="216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МБДОУ №6\Desktop\грамоты и дипломы 2020 осень\Диплом лауреата 3 ст Кусакина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081" y="4365104"/>
            <a:ext cx="1737126" cy="238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52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J:\эковесна 2021\эковесна\IMG-20210423-WA0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353" y="2035703"/>
            <a:ext cx="2510293" cy="188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>Экологическое </a:t>
            </a: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>воспитание</a:t>
            </a:r>
            <a:r>
              <a:rPr lang="en-US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098" name="Picture 2" descr="C:\Users\МБДОУ №6\Desktop\грамоты и дипломы 2020 осень\грамота эковесна 20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923" y="815495"/>
            <a:ext cx="2086473" cy="295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МБДОУ №6\Desktop\грамоты и дипломы 2020 осень\Диплом\дипломы\диплом амина 20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449" y="3775309"/>
            <a:ext cx="1956570" cy="276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МБДОУ №6\Desktop\грамоты и дипломы 2020 осень\игры вкз\игра экология вкз00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3774737"/>
            <a:ext cx="1956682" cy="276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МБДОУ №6\Desktop\фото эковесна 2021\IMG-20210423-WA00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878" y="776023"/>
            <a:ext cx="2042294" cy="15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C:\Users\МБДОУ №6\Desktop\IMG-20210427-WA003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60104"/>
            <a:ext cx="2736946" cy="165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МБДОУ №6\Desktop\IMG-20210424-WA00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776022"/>
            <a:ext cx="2510293" cy="1746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МБДОУ №6\Desktop\грамоты и дипломы 2020 осень\Диплом\дипломы\грамота капустина 202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84" y="3741718"/>
            <a:ext cx="1980327" cy="279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МБДОУ №6\Desktop\грамоты и дипломы 2020 осень\игры вкз\игра экология вкз000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41300"/>
            <a:ext cx="1980327" cy="280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31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МБДОУ №6\Desktop\IMG-20210526-WA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888" y="4848433"/>
            <a:ext cx="3369613" cy="187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МБДОУ №6\Desktop\IMG-20210429-WA00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568" y="2892687"/>
            <a:ext cx="2200836" cy="175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J:\эковесна 2021\фото эковесна 2021\IMG-20210428-WA00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565"/>
            <a:ext cx="2033854" cy="193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876800"/>
            <a:ext cx="7997512" cy="914400"/>
          </a:xfrm>
        </p:spPr>
        <p:txBody>
          <a:bodyPr/>
          <a:lstStyle/>
          <a:p>
            <a:pPr algn="r"/>
            <a: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>Международная программа «Эко-школа/ Зеленый </a:t>
            </a: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>флаг»</a:t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92D050"/>
                </a:solidFill>
                <a:effectLst/>
                <a:latin typeface="Calibri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7170" name="Picture 2" descr="J:\эковесна 2021\эковесна\IMG-20210429-WA007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920" y="868460"/>
            <a:ext cx="2496276" cy="18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МБДОУ №6\Desktop\IMG-20210429-WA011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888" y="836565"/>
            <a:ext cx="2496276" cy="18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МБДОУ №6\Desktop\IMG-20210427-WA008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747" y="2865427"/>
            <a:ext cx="2586057" cy="180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262" y="4819066"/>
            <a:ext cx="2542351" cy="1906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МБДОУ №6\Desktop\IMG-20211020-WA000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24" y="2892686"/>
            <a:ext cx="2625942" cy="175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МБДОУ №6\Desktop\IMG-20210429-WA016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57" y="4848433"/>
            <a:ext cx="2790640" cy="187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13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725144"/>
            <a:ext cx="7543800" cy="1066056"/>
          </a:xfrm>
        </p:spPr>
        <p:txBody>
          <a:bodyPr/>
          <a:lstStyle/>
          <a:p>
            <a:pPr lvl="0" algn="ctr"/>
            <a:r>
              <a:rPr lang="ru-RU" sz="2400" b="1" kern="0" dirty="0" err="1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>Билингвальное</a:t>
            </a:r>
            <a:r>
              <a:rPr lang="ru-RU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> </a:t>
            </a:r>
            <a:r>
              <a:rPr lang="ru-RU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>образование</a:t>
            </a:r>
            <a: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 smtClean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  <a:t/>
            </a:r>
            <a:br>
              <a:rPr lang="en-US" sz="2400" b="1" kern="0" dirty="0">
                <a:solidFill>
                  <a:srgbClr val="92D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3" name="Picture 2" descr="J:\год  языка 2021 рт\Гульнара З\DSC021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99" y="740952"/>
            <a:ext cx="2448272" cy="18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МБДОУ №6\Desktop\DSCN00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775" y="747506"/>
            <a:ext cx="2474775" cy="187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МБДОУ №6\Desktop\Рисунок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411" y="730309"/>
            <a:ext cx="2479785" cy="185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МБДОУ №6\Desktop\грамоты и дипломы 2020 осень\1 - рахманова лэпбук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792" y="2681741"/>
            <a:ext cx="1496654" cy="211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6A233~1\AppData\Local\Temp\Rar$DRa0.884\грамоты\№6 Улыбка.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723305"/>
            <a:ext cx="1450606" cy="207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МБДОУ №6\Desktop\грамоты и дипломы 2020 осень\2 - миннебаева лэпбук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475" y="2694852"/>
            <a:ext cx="1487377" cy="210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МБДОУ №6\Desktop\грамоты и дипломы 2020 осень\1 - кусакина лэпбук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446" y="2681741"/>
            <a:ext cx="1496654" cy="211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МБДОУ №6\Desktop\грамоты и дипломы 2020 осень\№6 Улыбка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698184"/>
            <a:ext cx="1468178" cy="209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G:\грамота  нугманова 202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751900"/>
            <a:ext cx="1467420" cy="207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C:\Users\МБДОУ №6\Desktop\грамоты и дипломы 2020 осень\Рахманов. Тукай мирасы 202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3" y="4681845"/>
            <a:ext cx="1496654" cy="212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5" name="Picture 15" descr="J:\год  языка 2021 рт\фото детей в конкурсах\IMG-20210423-WA0015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38" y="4473783"/>
            <a:ext cx="2302812" cy="236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G:\обряд Миляуша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00" y="4715023"/>
            <a:ext cx="1482725" cy="209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 descr="G:\Раян  шамоскте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209" y="4684549"/>
            <a:ext cx="1520344" cy="214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823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Calibri" pitchFamily="34" charset="0"/>
              </a:rPr>
              <a:t>Год родных языков и народного единства в Республике Татарстан</a:t>
            </a:r>
            <a:r>
              <a:rPr lang="en-US" sz="2400" b="1" dirty="0" smtClean="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en-US" sz="2400" b="1" dirty="0" smtClean="0">
                <a:solidFill>
                  <a:srgbClr val="00B050"/>
                </a:solidFill>
                <a:latin typeface="Calibri" pitchFamily="34" charset="0"/>
              </a:rPr>
            </a:br>
            <a:r>
              <a:rPr lang="en-US" sz="2400" b="1" dirty="0" smtClean="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en-US" sz="2400" b="1" dirty="0" smtClean="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ru-RU" sz="2400" b="1" dirty="0" smtClean="0">
                <a:solidFill>
                  <a:srgbClr val="00B050"/>
                </a:solidFill>
                <a:latin typeface="Calibri" pitchFamily="34" charset="0"/>
              </a:rPr>
            </a:br>
            <a:r>
              <a:rPr lang="en-US" sz="2400" b="1" dirty="0" smtClean="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en-US" sz="2400" b="1" dirty="0" smtClean="0">
                <a:solidFill>
                  <a:srgbClr val="00B050"/>
                </a:solidFill>
                <a:latin typeface="Calibri" pitchFamily="34" charset="0"/>
              </a:rPr>
            </a:br>
            <a:r>
              <a:rPr lang="en-US" sz="2400" dirty="0">
                <a:solidFill>
                  <a:srgbClr val="00B050"/>
                </a:solidFill>
              </a:rPr>
              <a:t/>
            </a:r>
            <a:br>
              <a:rPr lang="en-US" sz="2400" dirty="0">
                <a:solidFill>
                  <a:srgbClr val="00B050"/>
                </a:solidFill>
              </a:rPr>
            </a:br>
            <a:r>
              <a:rPr lang="en-US" sz="2400" dirty="0" smtClean="0">
                <a:solidFill>
                  <a:srgbClr val="00B050"/>
                </a:solidFill>
              </a:rPr>
              <a:t/>
            </a:r>
            <a:br>
              <a:rPr lang="en-US" sz="2400" dirty="0" smtClean="0">
                <a:solidFill>
                  <a:srgbClr val="00B050"/>
                </a:solidFill>
              </a:rPr>
            </a:br>
            <a:r>
              <a:rPr lang="en-US" sz="2400" dirty="0">
                <a:solidFill>
                  <a:srgbClr val="00B050"/>
                </a:solidFill>
              </a:rPr>
              <a:t/>
            </a:r>
            <a:br>
              <a:rPr lang="en-US" sz="2400" dirty="0">
                <a:solidFill>
                  <a:srgbClr val="00B050"/>
                </a:solidFill>
              </a:rPr>
            </a:br>
            <a:r>
              <a:rPr lang="en-US" sz="2400" dirty="0" smtClean="0">
                <a:solidFill>
                  <a:srgbClr val="00B050"/>
                </a:solidFill>
              </a:rPr>
              <a:t/>
            </a:r>
            <a:br>
              <a:rPr lang="en-US" sz="2400" dirty="0" smtClean="0">
                <a:solidFill>
                  <a:srgbClr val="00B050"/>
                </a:solidFill>
              </a:rPr>
            </a:br>
            <a:r>
              <a:rPr lang="en-US" sz="2400" dirty="0">
                <a:solidFill>
                  <a:srgbClr val="00B050"/>
                </a:solidFill>
              </a:rPr>
              <a:t/>
            </a:r>
            <a:br>
              <a:rPr lang="en-US" sz="2400" dirty="0">
                <a:solidFill>
                  <a:srgbClr val="00B050"/>
                </a:solidFill>
              </a:rPr>
            </a:br>
            <a:r>
              <a:rPr lang="en-US" sz="2400" dirty="0" smtClean="0">
                <a:solidFill>
                  <a:srgbClr val="00B050"/>
                </a:solidFill>
              </a:rPr>
              <a:t/>
            </a:r>
            <a:br>
              <a:rPr lang="en-US" sz="2400" dirty="0" smtClean="0">
                <a:solidFill>
                  <a:srgbClr val="00B050"/>
                </a:solidFill>
              </a:rPr>
            </a:br>
            <a:r>
              <a:rPr lang="en-US" sz="2400" dirty="0">
                <a:solidFill>
                  <a:srgbClr val="00B050"/>
                </a:solidFill>
              </a:rPr>
              <a:t/>
            </a:r>
            <a:br>
              <a:rPr lang="en-US" sz="2400" dirty="0">
                <a:solidFill>
                  <a:srgbClr val="00B050"/>
                </a:solidFill>
              </a:rPr>
            </a:br>
            <a:r>
              <a:rPr lang="en-US" sz="2400" dirty="0" smtClean="0">
                <a:solidFill>
                  <a:srgbClr val="00B050"/>
                </a:solidFill>
              </a:rPr>
              <a:t/>
            </a:r>
            <a:br>
              <a:rPr lang="en-US" sz="2400" dirty="0" smtClean="0">
                <a:solidFill>
                  <a:srgbClr val="00B050"/>
                </a:solidFill>
              </a:rPr>
            </a:br>
            <a:r>
              <a:rPr lang="en-US" sz="2400" dirty="0">
                <a:solidFill>
                  <a:srgbClr val="00B050"/>
                </a:solidFill>
              </a:rPr>
              <a:t/>
            </a:r>
            <a:br>
              <a:rPr lang="en-US" sz="2400" dirty="0">
                <a:solidFill>
                  <a:srgbClr val="00B050"/>
                </a:solidFill>
              </a:rPr>
            </a:b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299" y="1220413"/>
            <a:ext cx="2160239" cy="162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МБДОУ №6\Desktop\IMG-20210321-WA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151" y="2914862"/>
            <a:ext cx="1455135" cy="194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БДОУ №6\Desktop\IMG-20210224-WA00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584" y="1208396"/>
            <a:ext cx="1728192" cy="160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МБДОУ №6\Desktop\IMG-20210903-WA00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775" y="3055088"/>
            <a:ext cx="1702906" cy="160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МБДОУ №6\Desktop\IMG_20210122_09152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90" y="1208396"/>
            <a:ext cx="2157683" cy="161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J:\год  языка 2021 рт\выставка народного тв-ва\IMG-20210310-WA00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565" y="4972323"/>
            <a:ext cx="2342596" cy="175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МБДОУ №6\Desktop\Флешмоб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13" y="2899194"/>
            <a:ext cx="1632967" cy="193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МБДОУ №6\Desktop\Рисунок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529" y="2899194"/>
            <a:ext cx="1436018" cy="191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J:\год  языка 2021 рт\IMG-20210220-WA003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0" y="2941178"/>
            <a:ext cx="1435399" cy="191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МБДОУ №6\Desktop\Рисунок3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286" y="4912080"/>
            <a:ext cx="2426782" cy="182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90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00B050"/>
                </a:solidFill>
                <a:latin typeface="Calibri" pitchFamily="34" charset="0"/>
              </a:rPr>
              <a:t>Приобретение за 2020-2021 учебный год</a:t>
            </a:r>
            <a:br>
              <a:rPr lang="ru-RU" sz="2400" dirty="0" smtClean="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2400" dirty="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ru-RU" sz="2400" dirty="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2400" dirty="0" smtClean="0">
                <a:latin typeface="Calibri" pitchFamily="34" charset="0"/>
              </a:rPr>
              <a:t>-Моющие средства – 67500 рублей</a:t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dirty="0" smtClean="0">
                <a:latin typeface="Calibri" pitchFamily="34" charset="0"/>
              </a:rPr>
              <a:t>-Закупка ручного </a:t>
            </a:r>
            <a:r>
              <a:rPr lang="ru-RU" sz="2400" dirty="0" err="1" smtClean="0">
                <a:latin typeface="Calibri" pitchFamily="34" charset="0"/>
              </a:rPr>
              <a:t>металлодетектора</a:t>
            </a:r>
            <a:r>
              <a:rPr lang="ru-RU" sz="2400" dirty="0" smtClean="0">
                <a:latin typeface="Calibri" pitchFamily="34" charset="0"/>
              </a:rPr>
              <a:t> – 3500 рублей</a:t>
            </a:r>
            <a:r>
              <a:rPr lang="ru-RU" sz="2400" dirty="0">
                <a:latin typeface="Calibri" pitchFamily="34" charset="0"/>
              </a:rPr>
              <a:t/>
            </a:r>
            <a:br>
              <a:rPr lang="ru-RU" sz="2400" dirty="0">
                <a:latin typeface="Calibri" pitchFamily="34" charset="0"/>
              </a:rPr>
            </a:br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2400" dirty="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ru-RU" sz="2400" dirty="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2400" dirty="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ru-RU" sz="2400" dirty="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Calibri" pitchFamily="34" charset="0"/>
              </a:rPr>
            </a:br>
            <a:endParaRPr lang="ru-RU" sz="2400" dirty="0">
              <a:solidFill>
                <a:srgbClr val="00B05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756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444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1667</TotalTime>
  <Words>504</Words>
  <Application>Microsoft Office PowerPoint</Application>
  <PresentationFormat>Экран (4:3)</PresentationFormat>
  <Paragraphs>76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Базовая</vt:lpstr>
      <vt:lpstr>Публичный доклад заведующего Муниципального бюджетного дошкольного образовательного учреждения  «Детский сад общеразвивающего вида № 6 «Улыбка»  Зеленодольского муниципального района  Республики Татарстан» Дашевской  Лилии  Витальевны        </vt:lpstr>
      <vt:lpstr>  Функционирует с  февраля 1982 года Адрес: 422551, Россия,  Республика Татарстан, город Зеленодольск,  улица Столичная,  дом 22а, телефон (факс)  8(84371)32294, электронная почта  ulibka6@mail.ru Режим работы: пятидневное пребывание с понедельника по пятницу с 6.30 до 18.30 часов Организационно-правовая форма : муниципальное бюджетное учреждение Вид: детский сад общеразвивающего вида Лицензия: на осуществление образовательной деятельности  №4902 от 27 марта 2013 года Устав: утвержден Постановлением Исполнительного комитета ЗМР РТ № 2395 от 1  октября 2021 года</vt:lpstr>
      <vt:lpstr>        Развивающая предметно-пространственная среда  - 10 групповых помещений (из  них 4 со спальными комнатами) - музыкальный зал - физкультурный зал  - комната народного быта - комната природы - комната безопасного поведения на дороге - комната логопеда - выставочный холл - прогулочные участки - экотропа «От улыбке станет всем светлей!» - площадка с дорожной разметкой - спортивная площадка - цветники    </vt:lpstr>
      <vt:lpstr>Функционирует 10 возрастных групп             </vt:lpstr>
      <vt:lpstr>Презентация PowerPoint</vt:lpstr>
      <vt:lpstr>Презентация PowerPoint</vt:lpstr>
      <vt:lpstr> Образовательный уровень педагогов        Квалификационный уровень педагогов     </vt:lpstr>
      <vt:lpstr>Социальная активность и партнерство             </vt:lpstr>
      <vt:lpstr>Предметом     деятельности Учреждения является оказание населению услуг по предоставлению образования по образовательной программе дошкольного образования, по присмотру и уходу за детьми. В ходе осуществлений указанной деятельности Учреждение реализует конституционное право граждан Российской Федерации на получение общедоступного и бесплатного дошкольного образования в интересах человека, семьи, общества и государства; обеспечивает охрану и укрепление здоровья, и создание благоприятных условий для разностороннего развития личности.  Основными    целями     деятельности Учреждения являются: -образовательная деятельность по образовательным программам дошкольного образования, -осуществление комплекса мероприятий по присмотру и уходу за детьми. </vt:lpstr>
      <vt:lpstr>Программное обеспечение              </vt:lpstr>
      <vt:lpstr>Участие в мероприятиях, презентующих опыт педагогов  на базе Учреждения -Августовское совещание работников образования и науки   Зеленодольского муниципального района Республики Татарстан секция заведующих дошкольными образовательными учреждениями по теме: «Организационно-методическое обеспечение системы повышение квалификации педагогического коллектива. Дифференцированный подход к воспитанникам как средство их индивидуализации».  - Муниципальный семинар онлайн-платформе ZOOM МБДОУ «Детский сад общеразвивающего вида № 6 «Улыбка» ЗМР РТ для инструкторов по физической культуре и воспитателей дошкольных           образовательных учреждений  Зеленодольского муниципального района Республики Татарстан на тему: «Организация активного отдыха воспитанников в дошкольном образовательном учреждении».   -Круглый стол для учителей  начальных классов МБОУ СОШ №7 «Подготовка детей к школьному обучению».  -Муниципальный семинар на онлайн-платформе ZOOM   МБДОУ «Детский сад общеразвивающего вида № 6 «Улыбка» ЗМР РТ  для  воспитателей по обучению  детей татарскому языку   дошкольных образовательных учреждений Зеленодольского муниципального района   Республики Татарстан     по теме «Условия для духовно – нравственного развития детей дошкольного возраста, через построение целостного педагогического процесса».</vt:lpstr>
      <vt:lpstr>На базе Зеленодольского филиала ЧОУ ВО «Казанский инновационный университет имени В.Г.Тимирясова:  -Региональный обучающий семинар-практикум для слушателей курсов профессиональной  переподготовки  Зеленодольского филиала ЧОУ ВО «Казанский инновационный университет имени В.Г.Тимирясова на тему: «Формы взаимодействия педагогов ДОО и родителей в развитии  ребенка».   -Региональный обучающий семинар-практикум для слушателей курсов профессиональной  переподготовки  Зеленодольского филиала ЧОУ ВО «Казанский инновационный университет имени В.Г.Тимирясова на тему: «Планирование и организация системы  взаимодействия с семьей».  В 10  муниципальных мероприятиях приняли активное участие на базе других ДОО  </vt:lpstr>
      <vt:lpstr>Участие педагогов в конкурсах различного уровня  -Бердникова  М.Н.  победитель 3  место в муниципальном этапе республиканского конкурса «Воспитатель года – 2021»        </vt:lpstr>
      <vt:lpstr>Участие воспитанников в конкурсном движении            </vt:lpstr>
      <vt:lpstr>Безопасное поведение на дороге            </vt:lpstr>
      <vt:lpstr>Экологическое воспитание               </vt:lpstr>
      <vt:lpstr>Международная программа «Эко-школа/ Зеленый флаг»              </vt:lpstr>
      <vt:lpstr>Билингвальное образование              </vt:lpstr>
      <vt:lpstr>Год родных языков и народного единства в Республике Татарстан             </vt:lpstr>
      <vt:lpstr>Приобретение за 2020-2021 учебный год   -Моющие средства – 67500 рублей  -Закупка ручного металлодетектора – 3500 рублей      </vt:lpstr>
      <vt:lpstr>Спасибо за внимание  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Публичный доклад заведующего Муниципального бюджетного дошкольного образовательного учреждения  «Детский сад общеразвивающего вида № 6 «Улыбка»  Зеленодольского муниципального района Республики Татарстан» Дашевской  Лилии  Витальевны</dc:title>
  <dc:creator>МБДОУ №6</dc:creator>
  <cp:lastModifiedBy>МБДОУ №6</cp:lastModifiedBy>
  <cp:revision>66</cp:revision>
  <dcterms:created xsi:type="dcterms:W3CDTF">2021-12-03T07:22:33Z</dcterms:created>
  <dcterms:modified xsi:type="dcterms:W3CDTF">2021-12-10T04:45:29Z</dcterms:modified>
</cp:coreProperties>
</file>